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1" r:id="rId5"/>
    <p:sldMasterId id="2147483661" r:id="rId6"/>
  </p:sldMasterIdLst>
  <p:notesMasterIdLst>
    <p:notesMasterId r:id="rId28"/>
  </p:notesMasterIdLst>
  <p:sldIdLst>
    <p:sldId id="282" r:id="rId7"/>
    <p:sldId id="280" r:id="rId8"/>
    <p:sldId id="259" r:id="rId9"/>
    <p:sldId id="260" r:id="rId10"/>
    <p:sldId id="285" r:id="rId11"/>
    <p:sldId id="286" r:id="rId12"/>
    <p:sldId id="263" r:id="rId13"/>
    <p:sldId id="261" r:id="rId14"/>
    <p:sldId id="262" r:id="rId15"/>
    <p:sldId id="264" r:id="rId16"/>
    <p:sldId id="265" r:id="rId17"/>
    <p:sldId id="267" r:id="rId18"/>
    <p:sldId id="266" r:id="rId19"/>
    <p:sldId id="268" r:id="rId20"/>
    <p:sldId id="270" r:id="rId21"/>
    <p:sldId id="271" r:id="rId22"/>
    <p:sldId id="269" r:id="rId23"/>
    <p:sldId id="281" r:id="rId24"/>
    <p:sldId id="283" r:id="rId25"/>
    <p:sldId id="287" r:id="rId26"/>
    <p:sldId id="284" r:id="rId2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0C13"/>
    <a:srgbClr val="6A737B"/>
    <a:srgbClr val="F26122"/>
    <a:srgbClr val="54B948"/>
    <a:srgbClr val="0D76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napToObjects="1">
      <p:cViewPr varScale="1">
        <p:scale>
          <a:sx n="56" d="100"/>
          <a:sy n="56" d="100"/>
        </p:scale>
        <p:origin x="1368" y="43"/>
      </p:cViewPr>
      <p:guideLst>
        <p:guide orient="horz" pos="2160"/>
        <p:guide pos="2880"/>
      </p:guideLst>
    </p:cSldViewPr>
  </p:slideViewPr>
  <p:notesTextViewPr>
    <p:cViewPr>
      <p:scale>
        <a:sx n="3" d="2"/>
        <a:sy n="3" d="2"/>
      </p:scale>
      <p:origin x="0" y="0"/>
    </p:cViewPr>
  </p:notesTextViewPr>
  <p:sorterViewPr>
    <p:cViewPr>
      <p:scale>
        <a:sx n="100" d="100"/>
        <a:sy n="100" d="100"/>
      </p:scale>
      <p:origin x="0" y="-8549"/>
    </p:cViewPr>
  </p:sorterViewPr>
  <p:notesViewPr>
    <p:cSldViewPr snapToGrid="0" snapToObjects="1">
      <p:cViewPr varScale="1">
        <p:scale>
          <a:sx n="68" d="100"/>
          <a:sy n="68" d="100"/>
        </p:scale>
        <p:origin x="181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B0C55BC-CB3E-4986-B671-6D0CB8B13A30}" type="datetimeFigureOut">
              <a:rPr lang="en-US" smtClean="0"/>
              <a:t>3/18/2019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ECF21C9-E348-4A41-9DEE-FD6D3EC98B73}" type="slidenum">
              <a:rPr lang="en-US" smtClean="0"/>
              <a:t>‹#›</a:t>
            </a:fld>
            <a:endParaRPr lang="en-US"/>
          </a:p>
        </p:txBody>
      </p:sp>
    </p:spTree>
    <p:extLst>
      <p:ext uri="{BB962C8B-B14F-4D97-AF65-F5344CB8AC3E}">
        <p14:creationId xmlns:p14="http://schemas.microsoft.com/office/powerpoint/2010/main" val="3324452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9E4FBFA-81E9-4F6B-8724-8F3CAB712162}"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850137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F21C9-E348-4A41-9DEE-FD6D3EC98B73}" type="slidenum">
              <a:rPr lang="en-US" smtClean="0"/>
              <a:t>19</a:t>
            </a:fld>
            <a:endParaRPr lang="en-US"/>
          </a:p>
        </p:txBody>
      </p:sp>
    </p:spTree>
    <p:extLst>
      <p:ext uri="{BB962C8B-B14F-4D97-AF65-F5344CB8AC3E}">
        <p14:creationId xmlns:p14="http://schemas.microsoft.com/office/powerpoint/2010/main" val="603727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by request of Ms. Valerie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9E4FBFA-81E9-4F6B-8724-8F3CAB712162}"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590066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by request of Ms. Valerie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9E4FBFA-81E9-4F6B-8724-8F3CAB712162}"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118418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40042" y="2282825"/>
            <a:ext cx="7146758" cy="1470025"/>
          </a:xfrm>
        </p:spPr>
        <p:txBody>
          <a:bodyPr/>
          <a:lstStyle>
            <a:lvl1pPr>
              <a:defRPr baseline="0">
                <a:solidFill>
                  <a:srgbClr val="6A737B"/>
                </a:solidFill>
              </a:defRPr>
            </a:lvl1pPr>
          </a:lstStyle>
          <a:p>
            <a:r>
              <a:rPr lang="en-US"/>
              <a:t>Click to edit Master title style</a:t>
            </a:r>
            <a:endParaRPr lang="en-US" dirty="0"/>
          </a:p>
        </p:txBody>
      </p:sp>
      <p:sp>
        <p:nvSpPr>
          <p:cNvPr id="3" name="Subtitle 2"/>
          <p:cNvSpPr>
            <a:spLocks noGrp="1"/>
          </p:cNvSpPr>
          <p:nvPr>
            <p:ph type="subTitle" idx="1"/>
          </p:nvPr>
        </p:nvSpPr>
        <p:spPr>
          <a:xfrm>
            <a:off x="1540042" y="3886200"/>
            <a:ext cx="7146758" cy="1752600"/>
          </a:xfrm>
        </p:spPr>
        <p:txBody>
          <a:bodyPr/>
          <a:lstStyle>
            <a:lvl1pPr marL="0" indent="0" algn="ctr">
              <a:buNone/>
              <a:defRPr baseline="0">
                <a:solidFill>
                  <a:srgbClr val="0D76B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47C6CE-69C6-4148-B954-7FA0D05D2B8C}" type="datetimeFigureOut">
              <a:rPr lang="en-US" smtClean="0"/>
              <a:pPr/>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05F88-1F37-3E49-B451-96DB9E499305}" type="slidenum">
              <a:rPr lang="en-US" smtClean="0"/>
              <a:pPr/>
              <a:t>‹#›</a:t>
            </a:fld>
            <a:endParaRPr lang="en-US"/>
          </a:p>
        </p:txBody>
      </p:sp>
      <p:pic>
        <p:nvPicPr>
          <p:cNvPr id="7" name="Picture 6" descr="corner-Triangl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45155" y="950989"/>
            <a:ext cx="6761237" cy="5070928"/>
          </a:xfrm>
          <a:prstGeom prst="rect">
            <a:avLst/>
          </a:prstGeom>
        </p:spPr>
      </p:pic>
      <p:pic>
        <p:nvPicPr>
          <p:cNvPr id="8" name="Picture 7" descr="C:\Users\sberntsen\Downloads\2 CareerSource Okaloosa Walton_Full Color.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53200" y="108062"/>
            <a:ext cx="2483518" cy="1103786"/>
          </a:xfrm>
          <a:prstGeom prst="rect">
            <a:avLst/>
          </a:prstGeom>
          <a:noFill/>
          <a:ln>
            <a:noFill/>
          </a:ln>
        </p:spPr>
      </p:pic>
    </p:spTree>
    <p:extLst>
      <p:ext uri="{BB962C8B-B14F-4D97-AF65-F5344CB8AC3E}">
        <p14:creationId xmlns:p14="http://schemas.microsoft.com/office/powerpoint/2010/main" val="1522355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9CC99E8-2C4D-472B-96FC-7EA4F07A6316}" type="datetimeFigureOut">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3/18/2019</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63A83D-F9CB-48E7-85D8-48FD9990F2A0}"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2013517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62200" y="1600200"/>
            <a:ext cx="4267200" cy="3200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3568D6-9001-4DB9-8050-AE069CDCCCCF}" type="datetimeFigureOut">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3/18/2019</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0163F3A-C5FA-428B-8872-CCD033BE65E4}"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106795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solidFill>
                  <a:srgbClr val="0D76B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D76B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49F0B28-8BCD-4E98-B89F-0A1DEDB8C694}" type="datetimeFigureOut">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3/18/2019</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AB82A3B-0E00-4480-8575-91C6CC07E1CB}"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131334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C2F5973-A637-41FE-895D-72A35F2D05D7}" type="datetimeFigureOut">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3/18/2019</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315EA30-1081-429E-909D-7207BE246AF1}"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2663151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D76BD"/>
                </a:solidFill>
              </a:defRPr>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rgbClr val="0D76BD"/>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BB7549B-A842-4989-92B4-29EC37109AAF}" type="datetimeFigureOut">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3/18/2019</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1B0966-B4E9-4322-B308-D340BCD5659D}"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144382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C8B1067-0055-406B-9611-5964C8FF5DB8}" type="datetimeFigureOut">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3/18/2019</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4F2B1F-3B53-48F1-AE1E-A31C08A2EDE7}"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2511334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1BDAFD-4035-4820-A68A-01FD071C1D99}" type="datetimeFigureOut">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3/18/2019</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8E41253-F170-4D88-A0BC-0F0F6956A1F3}"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2327295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4DB5FBF-60B2-47FC-96FA-FE5EE0C179AD}" type="datetimeFigureOut">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3/18/2019</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25E950-39C5-4B6C-AB4F-0BC3EDD6F4A4}"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2905170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21D495-FF7C-493E-BBCB-91A04DD79E05}" type="datetimeFigureOut">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3/18/2019</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F964D71-8894-41B5-A07E-EBD3CA2D552B}"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3966293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9CC99E8-2C4D-472B-96FC-7EA4F07A6316}" type="datetimeFigureOut">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3/18/2019</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63A83D-F9CB-48E7-85D8-48FD9990F2A0}"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3140107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7473" y="-1"/>
            <a:ext cx="9144001" cy="6977742"/>
          </a:xfrm>
          <a:prstGeom prst="rect">
            <a:avLst/>
          </a:prstGeom>
        </p:spPr>
      </p:pic>
      <p:pic>
        <p:nvPicPr>
          <p:cNvPr id="7" name="Picture 6" descr="corner-Triangle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64185" y="5418981"/>
            <a:ext cx="2054413" cy="1540810"/>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45" y="110733"/>
            <a:ext cx="2057400" cy="914400"/>
          </a:xfrm>
          <a:prstGeom prst="rect">
            <a:avLst/>
          </a:prstGeom>
        </p:spPr>
      </p:pic>
    </p:spTree>
    <p:extLst>
      <p:ext uri="{BB962C8B-B14F-4D97-AF65-F5344CB8AC3E}">
        <p14:creationId xmlns:p14="http://schemas.microsoft.com/office/powerpoint/2010/main" val="909459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62200" y="1600200"/>
            <a:ext cx="4267200" cy="3200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3568D6-9001-4DB9-8050-AE069CDCCCCF}" type="datetimeFigureOut">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3/18/2019</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0163F3A-C5FA-428B-8872-CCD033BE65E4}"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1200322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solidFill>
                  <a:srgbClr val="0D76B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D76B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49F0B28-8BCD-4E98-B89F-0A1DEDB8C694}" type="datetimeFigureOut">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3/18/2019</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AB82A3B-0E00-4480-8575-91C6CC07E1CB}"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1164851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C2F5973-A637-41FE-895D-72A35F2D05D7}" type="datetimeFigureOut">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3/18/2019</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315EA30-1081-429E-909D-7207BE246AF1}"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726280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D76BD"/>
                </a:solidFill>
              </a:defRPr>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rgbClr val="0D76BD"/>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BB7549B-A842-4989-92B4-29EC37109AAF}" type="datetimeFigureOut">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3/18/2019</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1B0966-B4E9-4322-B308-D340BCD5659D}"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1648566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C8B1067-0055-406B-9611-5964C8FF5DB8}" type="datetimeFigureOut">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3/18/2019</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4F2B1F-3B53-48F1-AE1E-A31C08A2EDE7}"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77604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1BDAFD-4035-4820-A68A-01FD071C1D99}" type="datetimeFigureOut">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3/18/2019</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8E41253-F170-4D88-A0BC-0F0F6956A1F3}"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771612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4DB5FBF-60B2-47FC-96FA-FE5EE0C179AD}" type="datetimeFigureOut">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3/18/2019</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25E950-39C5-4B6C-AB4F-0BC3EDD6F4A4}"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452574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21D495-FF7C-493E-BBCB-91A04DD79E05}" type="datetimeFigureOut">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3/18/2019</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F964D71-8894-41B5-A07E-EBD3CA2D552B}"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33075792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5.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5.png"/><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47C6CE-69C6-4148-B954-7FA0D05D2B8C}" type="datetimeFigureOut">
              <a:rPr lang="en-US" smtClean="0"/>
              <a:pPr/>
              <a:t>3/18/2019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05F88-1F37-3E49-B451-96DB9E499305}" type="slidenum">
              <a:rPr lang="en-US" smtClean="0"/>
              <a:pPr/>
              <a:t>‹#›</a:t>
            </a:fld>
            <a:endParaRPr lang="en-US"/>
          </a:p>
        </p:txBody>
      </p:sp>
    </p:spTree>
    <p:extLst>
      <p:ext uri="{BB962C8B-B14F-4D97-AF65-F5344CB8AC3E}">
        <p14:creationId xmlns:p14="http://schemas.microsoft.com/office/powerpoint/2010/main" val="422982625"/>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3276600" y="457200"/>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0D76BD"/>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9F35B61-7441-4083-8BD6-C5A0FF6C254C}" type="datetimeFigureOut">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3/18/2019</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D76BD"/>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D76BD"/>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BF8B649-AE7A-4D1A-BEDC-496DB2E5DA29}"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2344436676"/>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Lst>
  <p:txStyles>
    <p:titleStyle>
      <a:lvl1pPr algn="ctr" rtl="0" eaLnBrk="0" fontAlgn="base" hangingPunct="0">
        <a:spcBef>
          <a:spcPct val="0"/>
        </a:spcBef>
        <a:spcAft>
          <a:spcPct val="0"/>
        </a:spcAft>
        <a:defRPr sz="2400" kern="1200">
          <a:solidFill>
            <a:schemeClr val="bg1"/>
          </a:solidFill>
          <a:latin typeface="+mj-lt"/>
          <a:ea typeface="+mj-ea"/>
          <a:cs typeface="+mj-cs"/>
        </a:defRPr>
      </a:lvl1pPr>
      <a:lvl2pPr algn="ctr" rtl="0" eaLnBrk="0" fontAlgn="base" hangingPunct="0">
        <a:spcBef>
          <a:spcPct val="0"/>
        </a:spcBef>
        <a:spcAft>
          <a:spcPct val="0"/>
        </a:spcAft>
        <a:defRPr sz="2400">
          <a:solidFill>
            <a:schemeClr val="bg1"/>
          </a:solidFill>
          <a:latin typeface="Arial" charset="0"/>
        </a:defRPr>
      </a:lvl2pPr>
      <a:lvl3pPr algn="ctr" rtl="0" eaLnBrk="0" fontAlgn="base" hangingPunct="0">
        <a:spcBef>
          <a:spcPct val="0"/>
        </a:spcBef>
        <a:spcAft>
          <a:spcPct val="0"/>
        </a:spcAft>
        <a:defRPr sz="2400">
          <a:solidFill>
            <a:schemeClr val="bg1"/>
          </a:solidFill>
          <a:latin typeface="Arial" charset="0"/>
        </a:defRPr>
      </a:lvl3pPr>
      <a:lvl4pPr algn="ctr" rtl="0" eaLnBrk="0" fontAlgn="base" hangingPunct="0">
        <a:spcBef>
          <a:spcPct val="0"/>
        </a:spcBef>
        <a:spcAft>
          <a:spcPct val="0"/>
        </a:spcAft>
        <a:defRPr sz="2400">
          <a:solidFill>
            <a:schemeClr val="bg1"/>
          </a:solidFill>
          <a:latin typeface="Arial" charset="0"/>
        </a:defRPr>
      </a:lvl4pPr>
      <a:lvl5pPr algn="ctr" rtl="0" eaLnBrk="0" fontAlgn="base" hangingPunct="0">
        <a:spcBef>
          <a:spcPct val="0"/>
        </a:spcBef>
        <a:spcAft>
          <a:spcPct val="0"/>
        </a:spcAft>
        <a:defRPr sz="2400">
          <a:solidFill>
            <a:schemeClr val="bg1"/>
          </a:solidFill>
          <a:latin typeface="Arial" charset="0"/>
        </a:defRPr>
      </a:lvl5pPr>
      <a:lvl6pPr marL="457200" algn="ctr" rtl="0" fontAlgn="base">
        <a:spcBef>
          <a:spcPct val="0"/>
        </a:spcBef>
        <a:spcAft>
          <a:spcPct val="0"/>
        </a:spcAft>
        <a:defRPr sz="2400">
          <a:solidFill>
            <a:schemeClr val="bg1"/>
          </a:solidFill>
          <a:latin typeface="Arial" charset="0"/>
        </a:defRPr>
      </a:lvl6pPr>
      <a:lvl7pPr marL="914400" algn="ctr" rtl="0" fontAlgn="base">
        <a:spcBef>
          <a:spcPct val="0"/>
        </a:spcBef>
        <a:spcAft>
          <a:spcPct val="0"/>
        </a:spcAft>
        <a:defRPr sz="2400">
          <a:solidFill>
            <a:schemeClr val="bg1"/>
          </a:solidFill>
          <a:latin typeface="Arial" charset="0"/>
        </a:defRPr>
      </a:lvl7pPr>
      <a:lvl8pPr marL="1371600" algn="ctr" rtl="0" fontAlgn="base">
        <a:spcBef>
          <a:spcPct val="0"/>
        </a:spcBef>
        <a:spcAft>
          <a:spcPct val="0"/>
        </a:spcAft>
        <a:defRPr sz="2400">
          <a:solidFill>
            <a:schemeClr val="bg1"/>
          </a:solidFill>
          <a:latin typeface="Arial" charset="0"/>
        </a:defRPr>
      </a:lvl8pPr>
      <a:lvl9pPr marL="1828800" algn="ctr" rtl="0" fontAlgn="base">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0D76BD"/>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0D76BD"/>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0D76BD"/>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0D76BD"/>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0D76B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3276600" y="457200"/>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0D76BD"/>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9F35B61-7441-4083-8BD6-C5A0FF6C254C}" type="datetimeFigureOut">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3/18/2019</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D76BD"/>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D76BD"/>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BF8B649-AE7A-4D1A-BEDC-496DB2E5DA29}" type="slidenum">
              <a:rPr kumimoji="0" lang="en-US" sz="1200" b="0" i="0" u="none" strike="noStrike" kern="1200" cap="none" spc="0" normalizeH="0" baseline="0" noProof="0">
                <a:ln>
                  <a:noFill/>
                </a:ln>
                <a:solidFill>
                  <a:srgbClr val="0D76BD"/>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D76BD"/>
              </a:solidFill>
              <a:effectLst/>
              <a:uLnTx/>
              <a:uFillTx/>
              <a:latin typeface="Georgia"/>
              <a:ea typeface="+mn-ea"/>
              <a:cs typeface="+mn-cs"/>
            </a:endParaRPr>
          </a:p>
        </p:txBody>
      </p:sp>
    </p:spTree>
    <p:extLst>
      <p:ext uri="{BB962C8B-B14F-4D97-AF65-F5344CB8AC3E}">
        <p14:creationId xmlns:p14="http://schemas.microsoft.com/office/powerpoint/2010/main" val="118495981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ctr" rtl="0" eaLnBrk="0" fontAlgn="base" hangingPunct="0">
        <a:spcBef>
          <a:spcPct val="0"/>
        </a:spcBef>
        <a:spcAft>
          <a:spcPct val="0"/>
        </a:spcAft>
        <a:defRPr sz="2400" kern="1200">
          <a:solidFill>
            <a:schemeClr val="bg1"/>
          </a:solidFill>
          <a:latin typeface="+mj-lt"/>
          <a:ea typeface="+mj-ea"/>
          <a:cs typeface="+mj-cs"/>
        </a:defRPr>
      </a:lvl1pPr>
      <a:lvl2pPr algn="ctr" rtl="0" eaLnBrk="0" fontAlgn="base" hangingPunct="0">
        <a:spcBef>
          <a:spcPct val="0"/>
        </a:spcBef>
        <a:spcAft>
          <a:spcPct val="0"/>
        </a:spcAft>
        <a:defRPr sz="2400">
          <a:solidFill>
            <a:schemeClr val="bg1"/>
          </a:solidFill>
          <a:latin typeface="Arial" charset="0"/>
        </a:defRPr>
      </a:lvl2pPr>
      <a:lvl3pPr algn="ctr" rtl="0" eaLnBrk="0" fontAlgn="base" hangingPunct="0">
        <a:spcBef>
          <a:spcPct val="0"/>
        </a:spcBef>
        <a:spcAft>
          <a:spcPct val="0"/>
        </a:spcAft>
        <a:defRPr sz="2400">
          <a:solidFill>
            <a:schemeClr val="bg1"/>
          </a:solidFill>
          <a:latin typeface="Arial" charset="0"/>
        </a:defRPr>
      </a:lvl3pPr>
      <a:lvl4pPr algn="ctr" rtl="0" eaLnBrk="0" fontAlgn="base" hangingPunct="0">
        <a:spcBef>
          <a:spcPct val="0"/>
        </a:spcBef>
        <a:spcAft>
          <a:spcPct val="0"/>
        </a:spcAft>
        <a:defRPr sz="2400">
          <a:solidFill>
            <a:schemeClr val="bg1"/>
          </a:solidFill>
          <a:latin typeface="Arial" charset="0"/>
        </a:defRPr>
      </a:lvl4pPr>
      <a:lvl5pPr algn="ctr" rtl="0" eaLnBrk="0" fontAlgn="base" hangingPunct="0">
        <a:spcBef>
          <a:spcPct val="0"/>
        </a:spcBef>
        <a:spcAft>
          <a:spcPct val="0"/>
        </a:spcAft>
        <a:defRPr sz="2400">
          <a:solidFill>
            <a:schemeClr val="bg1"/>
          </a:solidFill>
          <a:latin typeface="Arial" charset="0"/>
        </a:defRPr>
      </a:lvl5pPr>
      <a:lvl6pPr marL="457200" algn="ctr" rtl="0" fontAlgn="base">
        <a:spcBef>
          <a:spcPct val="0"/>
        </a:spcBef>
        <a:spcAft>
          <a:spcPct val="0"/>
        </a:spcAft>
        <a:defRPr sz="2400">
          <a:solidFill>
            <a:schemeClr val="bg1"/>
          </a:solidFill>
          <a:latin typeface="Arial" charset="0"/>
        </a:defRPr>
      </a:lvl6pPr>
      <a:lvl7pPr marL="914400" algn="ctr" rtl="0" fontAlgn="base">
        <a:spcBef>
          <a:spcPct val="0"/>
        </a:spcBef>
        <a:spcAft>
          <a:spcPct val="0"/>
        </a:spcAft>
        <a:defRPr sz="2400">
          <a:solidFill>
            <a:schemeClr val="bg1"/>
          </a:solidFill>
          <a:latin typeface="Arial" charset="0"/>
        </a:defRPr>
      </a:lvl7pPr>
      <a:lvl8pPr marL="1371600" algn="ctr" rtl="0" fontAlgn="base">
        <a:spcBef>
          <a:spcPct val="0"/>
        </a:spcBef>
        <a:spcAft>
          <a:spcPct val="0"/>
        </a:spcAft>
        <a:defRPr sz="2400">
          <a:solidFill>
            <a:schemeClr val="bg1"/>
          </a:solidFill>
          <a:latin typeface="Arial" charset="0"/>
        </a:defRPr>
      </a:lvl8pPr>
      <a:lvl9pPr marL="1828800" algn="ctr" rtl="0" fontAlgn="base">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0D76BD"/>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0D76BD"/>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0D76BD"/>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0D76BD"/>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0D76B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png"/><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emf"/></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40.pn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bwMode="auto">
          <a:xfrm>
            <a:off x="1295400" y="5153470"/>
            <a:ext cx="2819400" cy="1295400"/>
          </a:xfrm>
          <a:prstGeom prst="roundRect">
            <a:avLst/>
          </a:prstGeom>
          <a:noFill/>
          <a:ln w="25400" cap="flat" cmpd="sng" algn="ctr">
            <a:solidFill>
              <a:srgbClr val="00B050"/>
            </a:solidFill>
            <a:prstDash val="soli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rgbClr val="0D76BD"/>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altLang="en-US" sz="2000" b="0" i="0" u="none" strike="noStrike" kern="1200" cap="none" spc="0" normalizeH="0" baseline="0" noProof="0" dirty="0">
                <a:ln>
                  <a:noFill/>
                </a:ln>
                <a:solidFill>
                  <a:prstClr val="black"/>
                </a:solidFill>
                <a:effectLst/>
                <a:uLnTx/>
                <a:uFillTx/>
                <a:latin typeface="Georgia" pitchFamily="18" charset="0"/>
                <a:ea typeface="+mn-ea"/>
                <a:cs typeface="+mn-cs"/>
              </a:rPr>
              <a:t>409 Racetrack Road</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altLang="en-US" sz="2000" b="0" i="0" u="none" strike="noStrike" kern="1200" cap="none" spc="0" normalizeH="0" baseline="0" noProof="0" dirty="0">
                <a:ln>
                  <a:noFill/>
                </a:ln>
                <a:solidFill>
                  <a:prstClr val="black"/>
                </a:solidFill>
                <a:effectLst/>
                <a:uLnTx/>
                <a:uFillTx/>
                <a:latin typeface="Georgia" pitchFamily="18" charset="0"/>
                <a:ea typeface="+mn-ea"/>
                <a:cs typeface="+mn-cs"/>
              </a:rPr>
              <a:t>Fort Walton Beach</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altLang="en-US" sz="2000" b="0" i="0" u="none" strike="noStrike" kern="1200" cap="none" spc="0" normalizeH="0" baseline="0" noProof="0" dirty="0">
                <a:ln>
                  <a:noFill/>
                </a:ln>
                <a:solidFill>
                  <a:prstClr val="black"/>
                </a:solidFill>
                <a:effectLst/>
                <a:uLnTx/>
                <a:uFillTx/>
                <a:latin typeface="Georgia" pitchFamily="18" charset="0"/>
                <a:ea typeface="+mn-ea"/>
                <a:cs typeface="+mn-cs"/>
              </a:rPr>
              <a:t>850.833.7587</a:t>
            </a:r>
          </a:p>
        </p:txBody>
      </p:sp>
      <p:sp>
        <p:nvSpPr>
          <p:cNvPr id="6" name="Subtitle 2"/>
          <p:cNvSpPr txBox="1">
            <a:spLocks/>
          </p:cNvSpPr>
          <p:nvPr/>
        </p:nvSpPr>
        <p:spPr bwMode="auto">
          <a:xfrm>
            <a:off x="5105400" y="5153470"/>
            <a:ext cx="2971800" cy="1295400"/>
          </a:xfrm>
          <a:prstGeom prst="roundRect">
            <a:avLst/>
          </a:prstGeom>
          <a:noFill/>
          <a:ln w="25400" cap="flat" cmpd="sng" algn="ctr">
            <a:solidFill>
              <a:srgbClr val="00B050"/>
            </a:solidFill>
            <a:prstDash val="soli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rgbClr val="0D76BD"/>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sz="2000" b="0" i="0" u="none" strike="noStrike" kern="1200" cap="none" spc="0" normalizeH="0" baseline="0" noProof="0" dirty="0">
                <a:ln>
                  <a:noFill/>
                </a:ln>
                <a:solidFill>
                  <a:prstClr val="black"/>
                </a:solidFill>
                <a:effectLst/>
                <a:uLnTx/>
                <a:uFillTx/>
                <a:latin typeface="Georgia" pitchFamily="18" charset="0"/>
                <a:ea typeface="+mn-ea"/>
                <a:cs typeface="+mn-cs"/>
              </a:rPr>
              <a:t>761 North 20th Street DeFuniak Springs   </a:t>
            </a:r>
            <a:r>
              <a:rPr kumimoji="0" lang="en-US" altLang="en-US" sz="2000" b="0" i="0" u="none" strike="noStrike" kern="1200" cap="none" spc="0" normalizeH="0" baseline="0" noProof="0" dirty="0">
                <a:ln>
                  <a:noFill/>
                </a:ln>
                <a:solidFill>
                  <a:prstClr val="black"/>
                </a:solidFill>
                <a:effectLst/>
                <a:uLnTx/>
                <a:uFillTx/>
                <a:latin typeface="Georgia" pitchFamily="18" charset="0"/>
                <a:ea typeface="+mn-ea"/>
                <a:cs typeface="+mn-cs"/>
              </a:rPr>
              <a:t>850.</a:t>
            </a:r>
            <a:r>
              <a:rPr kumimoji="0" lang="en-US" sz="2000" b="0" i="0" u="none" strike="noStrike" kern="1200" cap="none" spc="0" normalizeH="0" baseline="0" noProof="0" dirty="0">
                <a:ln>
                  <a:noFill/>
                </a:ln>
                <a:solidFill>
                  <a:srgbClr val="0D76BD"/>
                </a:solidFill>
                <a:effectLst/>
                <a:uLnTx/>
                <a:uFillTx/>
                <a:latin typeface="Georgia"/>
                <a:ea typeface="+mn-ea"/>
                <a:cs typeface="+mn-cs"/>
              </a:rPr>
              <a:t> </a:t>
            </a:r>
            <a:r>
              <a:rPr kumimoji="0" lang="en-US" sz="2000" b="0" i="0" u="none" strike="noStrike" kern="1200" cap="none" spc="0" normalizeH="0" baseline="0" noProof="0" dirty="0">
                <a:ln>
                  <a:noFill/>
                </a:ln>
                <a:solidFill>
                  <a:prstClr val="black"/>
                </a:solidFill>
                <a:effectLst/>
                <a:uLnTx/>
                <a:uFillTx/>
                <a:latin typeface="Georgia" pitchFamily="18" charset="0"/>
                <a:ea typeface="+mn-ea"/>
                <a:cs typeface="+mn-cs"/>
              </a:rPr>
              <a:t>892.1240 </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sz="1400" b="0" i="0" u="none" strike="noStrike" kern="1200" cap="none" spc="0" normalizeH="0" baseline="0" noProof="0" dirty="0">
                <a:ln>
                  <a:noFill/>
                </a:ln>
                <a:solidFill>
                  <a:prstClr val="black"/>
                </a:solidFill>
                <a:effectLst/>
                <a:uLnTx/>
                <a:uFillTx/>
                <a:latin typeface="Georgia" pitchFamily="18" charset="0"/>
                <a:ea typeface="+mn-ea"/>
                <a:cs typeface="+mn-cs"/>
              </a:rPr>
              <a:t>ext. 5167</a:t>
            </a:r>
            <a:endParaRPr kumimoji="0" lang="en-US" altLang="en-US" sz="1400" b="0" i="0" u="none" strike="noStrike" kern="1200" cap="none" spc="0" normalizeH="0" baseline="0" noProof="0" dirty="0">
              <a:ln>
                <a:noFill/>
              </a:ln>
              <a:solidFill>
                <a:prstClr val="black"/>
              </a:solidFill>
              <a:effectLst/>
              <a:uLnTx/>
              <a:uFillTx/>
              <a:latin typeface="Georgia" pitchFamily="18" charset="0"/>
              <a:ea typeface="+mn-ea"/>
              <a:cs typeface="+mn-cs"/>
            </a:endParaRPr>
          </a:p>
        </p:txBody>
      </p:sp>
      <p:sp>
        <p:nvSpPr>
          <p:cNvPr id="4" name="TextBox 3"/>
          <p:cNvSpPr txBox="1"/>
          <p:nvPr/>
        </p:nvSpPr>
        <p:spPr>
          <a:xfrm>
            <a:off x="228600" y="139700"/>
            <a:ext cx="2743200" cy="1460500"/>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8194" name="Title 1"/>
          <p:cNvSpPr>
            <a:spLocks noGrp="1"/>
          </p:cNvSpPr>
          <p:nvPr>
            <p:ph type="ctrTitle"/>
          </p:nvPr>
        </p:nvSpPr>
        <p:spPr>
          <a:xfrm>
            <a:off x="0" y="1524000"/>
            <a:ext cx="9144000" cy="3352800"/>
          </a:xfrm>
        </p:spPr>
        <p:txBody>
          <a:bodyPr/>
          <a:lstStyle/>
          <a:p>
            <a:pPr eaLnBrk="1" hangingPunct="1"/>
            <a:r>
              <a:rPr lang="en-US" altLang="en-US" sz="8000" dirty="0">
                <a:solidFill>
                  <a:schemeClr val="tx1"/>
                </a:solidFill>
                <a:latin typeface="Georgia" pitchFamily="18" charset="0"/>
                <a:cs typeface="Arial" charset="0"/>
              </a:rPr>
              <a:t>Veteran </a:t>
            </a:r>
            <a:br>
              <a:rPr lang="en-US" altLang="en-US" sz="8000" dirty="0">
                <a:solidFill>
                  <a:schemeClr val="tx1"/>
                </a:solidFill>
                <a:latin typeface="Georgia" pitchFamily="18" charset="0"/>
                <a:cs typeface="Arial" charset="0"/>
              </a:rPr>
            </a:br>
            <a:r>
              <a:rPr lang="en-US" altLang="en-US" sz="8000" dirty="0">
                <a:solidFill>
                  <a:schemeClr val="tx1"/>
                </a:solidFill>
                <a:latin typeface="Georgia" pitchFamily="18" charset="0"/>
                <a:cs typeface="Arial" charset="0"/>
              </a:rPr>
              <a:t>Services</a:t>
            </a:r>
            <a:br>
              <a:rPr lang="en-US" altLang="en-US" sz="8800" dirty="0">
                <a:solidFill>
                  <a:schemeClr val="tx1"/>
                </a:solidFill>
                <a:latin typeface="Georgia" pitchFamily="18" charset="0"/>
                <a:cs typeface="Arial" charset="0"/>
              </a:rPr>
            </a:br>
            <a:endParaRPr lang="en-US" altLang="en-US" sz="8800" dirty="0">
              <a:solidFill>
                <a:schemeClr val="tx1"/>
              </a:solidFill>
              <a:latin typeface="Georgia" pitchFamily="18" charset="0"/>
              <a:cs typeface="Arial"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25331"/>
            <a:ext cx="2667000" cy="12224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0660" y="4038600"/>
            <a:ext cx="4148740" cy="914400"/>
          </a:xfrm>
          <a:prstGeom prst="rect">
            <a:avLst/>
          </a:prstGeom>
        </p:spPr>
      </p:pic>
      <p:sp>
        <p:nvSpPr>
          <p:cNvPr id="2" name="TextBox 1"/>
          <p:cNvSpPr txBox="1"/>
          <p:nvPr/>
        </p:nvSpPr>
        <p:spPr>
          <a:xfrm>
            <a:off x="3379694" y="502023"/>
            <a:ext cx="5844987" cy="461665"/>
          </a:xfrm>
          <a:prstGeom prst="rect">
            <a:avLst/>
          </a:prstGeom>
          <a:noFill/>
        </p:spPr>
        <p:txBody>
          <a:bodyPr wrap="square" rtlCol="0">
            <a:spAutoFit/>
          </a:bodyPr>
          <a:lstStyle/>
          <a:p>
            <a:r>
              <a:rPr lang="en-US" sz="2400" b="1" dirty="0">
                <a:solidFill>
                  <a:schemeClr val="bg1"/>
                </a:solidFill>
              </a:rPr>
              <a:t>careersourceokaloosawalton.com</a:t>
            </a:r>
          </a:p>
        </p:txBody>
      </p:sp>
    </p:spTree>
    <p:extLst>
      <p:ext uri="{BB962C8B-B14F-4D97-AF65-F5344CB8AC3E}">
        <p14:creationId xmlns:p14="http://schemas.microsoft.com/office/powerpoint/2010/main" val="1880362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394447" y="1174376"/>
            <a:ext cx="8157883" cy="5683624"/>
          </a:xfrm>
          <a:prstGeom prst="rect">
            <a:avLst/>
          </a:prstGeom>
        </p:spPr>
      </p:pic>
    </p:spTree>
    <p:extLst>
      <p:ext uri="{BB962C8B-B14F-4D97-AF65-F5344CB8AC3E}">
        <p14:creationId xmlns:p14="http://schemas.microsoft.com/office/powerpoint/2010/main" val="3458047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1320" y="1070963"/>
            <a:ext cx="10198356" cy="1051249"/>
          </a:xfrm>
          <a:prstGeom prst="rect">
            <a:avLst/>
          </a:prstGeom>
        </p:spPr>
      </p:pic>
      <p:pic>
        <p:nvPicPr>
          <p:cNvPr id="4" name="Picture 3"/>
          <p:cNvPicPr>
            <a:picLocks noChangeAspect="1"/>
          </p:cNvPicPr>
          <p:nvPr/>
        </p:nvPicPr>
        <p:blipFill>
          <a:blip r:embed="rId3"/>
          <a:stretch>
            <a:fillRect/>
          </a:stretch>
        </p:blipFill>
        <p:spPr>
          <a:xfrm>
            <a:off x="181717" y="1996706"/>
            <a:ext cx="8092706" cy="5105249"/>
          </a:xfrm>
          <a:prstGeom prst="rect">
            <a:avLst/>
          </a:prstGeom>
        </p:spPr>
      </p:pic>
    </p:spTree>
    <p:extLst>
      <p:ext uri="{BB962C8B-B14F-4D97-AF65-F5344CB8AC3E}">
        <p14:creationId xmlns:p14="http://schemas.microsoft.com/office/powerpoint/2010/main" val="4222876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8940" y="1290918"/>
            <a:ext cx="8193742" cy="4781040"/>
          </a:xfrm>
          <a:prstGeom prst="rect">
            <a:avLst/>
          </a:prstGeom>
        </p:spPr>
      </p:pic>
    </p:spTree>
    <p:extLst>
      <p:ext uri="{BB962C8B-B14F-4D97-AF65-F5344CB8AC3E}">
        <p14:creationId xmlns:p14="http://schemas.microsoft.com/office/powerpoint/2010/main" val="1827658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0303" y="1021977"/>
            <a:ext cx="9016721" cy="929446"/>
          </a:xfrm>
          <a:prstGeom prst="rect">
            <a:avLst/>
          </a:prstGeom>
        </p:spPr>
      </p:pic>
      <p:pic>
        <p:nvPicPr>
          <p:cNvPr id="3" name="Picture 2"/>
          <p:cNvPicPr>
            <a:picLocks noChangeAspect="1"/>
          </p:cNvPicPr>
          <p:nvPr/>
        </p:nvPicPr>
        <p:blipFill>
          <a:blip r:embed="rId3"/>
          <a:stretch>
            <a:fillRect/>
          </a:stretch>
        </p:blipFill>
        <p:spPr>
          <a:xfrm>
            <a:off x="839837" y="2111263"/>
            <a:ext cx="7701244" cy="3563396"/>
          </a:xfrm>
          <a:prstGeom prst="rect">
            <a:avLst/>
          </a:prstGeom>
        </p:spPr>
      </p:pic>
    </p:spTree>
    <p:extLst>
      <p:ext uri="{BB962C8B-B14F-4D97-AF65-F5344CB8AC3E}">
        <p14:creationId xmlns:p14="http://schemas.microsoft.com/office/powerpoint/2010/main" val="1524582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8325" y="914400"/>
            <a:ext cx="7845335" cy="636494"/>
          </a:xfrm>
          <a:prstGeom prst="rect">
            <a:avLst/>
          </a:prstGeom>
        </p:spPr>
      </p:pic>
      <p:pic>
        <p:nvPicPr>
          <p:cNvPr id="3" name="Picture 2"/>
          <p:cNvPicPr>
            <a:picLocks noChangeAspect="1"/>
          </p:cNvPicPr>
          <p:nvPr/>
        </p:nvPicPr>
        <p:blipFill>
          <a:blip r:embed="rId3"/>
          <a:stretch>
            <a:fillRect/>
          </a:stretch>
        </p:blipFill>
        <p:spPr>
          <a:xfrm>
            <a:off x="234945" y="1413975"/>
            <a:ext cx="2967322" cy="1999562"/>
          </a:xfrm>
          <a:prstGeom prst="rect">
            <a:avLst/>
          </a:prstGeom>
        </p:spPr>
      </p:pic>
      <p:pic>
        <p:nvPicPr>
          <p:cNvPr id="5" name="Picture 4"/>
          <p:cNvPicPr>
            <a:picLocks noChangeAspect="1"/>
          </p:cNvPicPr>
          <p:nvPr/>
        </p:nvPicPr>
        <p:blipFill>
          <a:blip r:embed="rId4"/>
          <a:stretch>
            <a:fillRect/>
          </a:stretch>
        </p:blipFill>
        <p:spPr>
          <a:xfrm>
            <a:off x="2975557" y="1901380"/>
            <a:ext cx="8809008" cy="710336"/>
          </a:xfrm>
          <a:prstGeom prst="rect">
            <a:avLst/>
          </a:prstGeom>
        </p:spPr>
      </p:pic>
      <p:pic>
        <p:nvPicPr>
          <p:cNvPr id="6" name="Picture 5"/>
          <p:cNvPicPr/>
          <p:nvPr/>
        </p:nvPicPr>
        <p:blipFill>
          <a:blip r:embed="rId5"/>
          <a:stretch>
            <a:fillRect/>
          </a:stretch>
        </p:blipFill>
        <p:spPr>
          <a:xfrm>
            <a:off x="606489" y="2718430"/>
            <a:ext cx="6904653" cy="3994357"/>
          </a:xfrm>
          <a:prstGeom prst="rect">
            <a:avLst/>
          </a:prstGeom>
        </p:spPr>
      </p:pic>
      <p:sp>
        <p:nvSpPr>
          <p:cNvPr id="7" name="Oval 6"/>
          <p:cNvSpPr/>
          <p:nvPr/>
        </p:nvSpPr>
        <p:spPr>
          <a:xfrm>
            <a:off x="3705416" y="6512762"/>
            <a:ext cx="800100" cy="2000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0" name="Picture 9"/>
          <p:cNvPicPr>
            <a:picLocks noChangeAspect="1"/>
          </p:cNvPicPr>
          <p:nvPr/>
        </p:nvPicPr>
        <p:blipFill>
          <a:blip r:embed="rId6"/>
          <a:stretch>
            <a:fillRect/>
          </a:stretch>
        </p:blipFill>
        <p:spPr>
          <a:xfrm>
            <a:off x="806462" y="5567219"/>
            <a:ext cx="5944872" cy="612799"/>
          </a:xfrm>
          <a:prstGeom prst="rect">
            <a:avLst/>
          </a:prstGeom>
        </p:spPr>
      </p:pic>
    </p:spTree>
    <p:extLst>
      <p:ext uri="{BB962C8B-B14F-4D97-AF65-F5344CB8AC3E}">
        <p14:creationId xmlns:p14="http://schemas.microsoft.com/office/powerpoint/2010/main" val="579414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24714" y="190031"/>
            <a:ext cx="7103183" cy="1050940"/>
          </a:xfrm>
          <a:prstGeom prst="rect">
            <a:avLst/>
          </a:prstGeom>
        </p:spPr>
      </p:pic>
      <p:pic>
        <p:nvPicPr>
          <p:cNvPr id="3" name="Picture 2"/>
          <p:cNvPicPr>
            <a:picLocks noChangeAspect="1"/>
          </p:cNvPicPr>
          <p:nvPr/>
        </p:nvPicPr>
        <p:blipFill>
          <a:blip r:embed="rId3"/>
          <a:stretch>
            <a:fillRect/>
          </a:stretch>
        </p:blipFill>
        <p:spPr>
          <a:xfrm>
            <a:off x="386292" y="1110343"/>
            <a:ext cx="7889961" cy="5243790"/>
          </a:xfrm>
          <a:prstGeom prst="rect">
            <a:avLst/>
          </a:prstGeom>
        </p:spPr>
      </p:pic>
    </p:spTree>
    <p:extLst>
      <p:ext uri="{BB962C8B-B14F-4D97-AF65-F5344CB8AC3E}">
        <p14:creationId xmlns:p14="http://schemas.microsoft.com/office/powerpoint/2010/main" val="1946554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9469" y="286095"/>
            <a:ext cx="7763070" cy="800220"/>
          </a:xfrm>
          <a:prstGeom prst="rect">
            <a:avLst/>
          </a:prstGeom>
        </p:spPr>
      </p:pic>
      <p:pic>
        <p:nvPicPr>
          <p:cNvPr id="3" name="Picture 2"/>
          <p:cNvPicPr>
            <a:picLocks noChangeAspect="1"/>
          </p:cNvPicPr>
          <p:nvPr/>
        </p:nvPicPr>
        <p:blipFill>
          <a:blip r:embed="rId3"/>
          <a:stretch>
            <a:fillRect/>
          </a:stretch>
        </p:blipFill>
        <p:spPr>
          <a:xfrm>
            <a:off x="216513" y="1624281"/>
            <a:ext cx="8440810" cy="3908772"/>
          </a:xfrm>
          <a:prstGeom prst="rect">
            <a:avLst/>
          </a:prstGeom>
        </p:spPr>
      </p:pic>
    </p:spTree>
    <p:extLst>
      <p:ext uri="{BB962C8B-B14F-4D97-AF65-F5344CB8AC3E}">
        <p14:creationId xmlns:p14="http://schemas.microsoft.com/office/powerpoint/2010/main" val="2819148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4741" y="836274"/>
            <a:ext cx="8154754" cy="472573"/>
          </a:xfrm>
          <a:prstGeom prst="rect">
            <a:avLst/>
          </a:prstGeom>
        </p:spPr>
      </p:pic>
      <p:pic>
        <p:nvPicPr>
          <p:cNvPr id="3" name="Picture 2"/>
          <p:cNvPicPr/>
          <p:nvPr/>
        </p:nvPicPr>
        <p:blipFill>
          <a:blip r:embed="rId3"/>
          <a:stretch>
            <a:fillRect/>
          </a:stretch>
        </p:blipFill>
        <p:spPr>
          <a:xfrm>
            <a:off x="172645" y="1308847"/>
            <a:ext cx="2989580" cy="2010410"/>
          </a:xfrm>
          <a:prstGeom prst="rect">
            <a:avLst/>
          </a:prstGeom>
        </p:spPr>
      </p:pic>
      <p:pic>
        <p:nvPicPr>
          <p:cNvPr id="4" name="Picture 3"/>
          <p:cNvPicPr>
            <a:picLocks noChangeAspect="1"/>
          </p:cNvPicPr>
          <p:nvPr/>
        </p:nvPicPr>
        <p:blipFill>
          <a:blip r:embed="rId4"/>
          <a:stretch>
            <a:fillRect/>
          </a:stretch>
        </p:blipFill>
        <p:spPr>
          <a:xfrm>
            <a:off x="3056040" y="1671798"/>
            <a:ext cx="5895855" cy="1212469"/>
          </a:xfrm>
          <a:prstGeom prst="rect">
            <a:avLst/>
          </a:prstGeom>
        </p:spPr>
      </p:pic>
      <p:pic>
        <p:nvPicPr>
          <p:cNvPr id="5" name="Picture 4"/>
          <p:cNvPicPr>
            <a:picLocks noChangeAspect="1"/>
          </p:cNvPicPr>
          <p:nvPr/>
        </p:nvPicPr>
        <p:blipFill>
          <a:blip r:embed="rId5"/>
          <a:stretch>
            <a:fillRect/>
          </a:stretch>
        </p:blipFill>
        <p:spPr>
          <a:xfrm>
            <a:off x="311018" y="3444495"/>
            <a:ext cx="7580686" cy="3305928"/>
          </a:xfrm>
          <a:prstGeom prst="rect">
            <a:avLst/>
          </a:prstGeom>
        </p:spPr>
      </p:pic>
      <p:grpSp>
        <p:nvGrpSpPr>
          <p:cNvPr id="8" name="Group 7"/>
          <p:cNvGrpSpPr/>
          <p:nvPr/>
        </p:nvGrpSpPr>
        <p:grpSpPr>
          <a:xfrm>
            <a:off x="5873845" y="5736575"/>
            <a:ext cx="1797980" cy="387159"/>
            <a:chOff x="5873845" y="5736575"/>
            <a:chExt cx="1797980" cy="387159"/>
          </a:xfrm>
        </p:grpSpPr>
        <p:sp>
          <p:nvSpPr>
            <p:cNvPr id="6" name="Oval 5"/>
            <p:cNvSpPr/>
            <p:nvPr/>
          </p:nvSpPr>
          <p:spPr>
            <a:xfrm>
              <a:off x="5873845" y="5790359"/>
              <a:ext cx="695325" cy="3333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Oval 6"/>
            <p:cNvSpPr/>
            <p:nvPr/>
          </p:nvSpPr>
          <p:spPr>
            <a:xfrm>
              <a:off x="6976500" y="5736575"/>
              <a:ext cx="695325" cy="3333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2672236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24636" y="224118"/>
            <a:ext cx="6893859" cy="461665"/>
          </a:xfrm>
          <a:prstGeom prst="rect">
            <a:avLst/>
          </a:prstGeom>
          <a:noFill/>
          <a:ln>
            <a:solidFill>
              <a:srgbClr val="070C13"/>
            </a:solidFill>
          </a:ln>
        </p:spPr>
        <p:txBody>
          <a:bodyPr wrap="square" rtlCol="0">
            <a:spAutoFit/>
          </a:bodyPr>
          <a:lstStyle/>
          <a:p>
            <a:r>
              <a:rPr lang="en-US" sz="2400" b="1" dirty="0"/>
              <a:t>Staying ?  Considering?   EmployFlorida.com</a:t>
            </a:r>
          </a:p>
        </p:txBody>
      </p:sp>
      <p:grpSp>
        <p:nvGrpSpPr>
          <p:cNvPr id="10" name="Group 9"/>
          <p:cNvGrpSpPr/>
          <p:nvPr/>
        </p:nvGrpSpPr>
        <p:grpSpPr>
          <a:xfrm>
            <a:off x="869577" y="923084"/>
            <a:ext cx="6866968" cy="5380781"/>
            <a:chOff x="1457889" y="1183061"/>
            <a:chExt cx="6278655" cy="5380781"/>
          </a:xfrm>
        </p:grpSpPr>
        <p:pic>
          <p:nvPicPr>
            <p:cNvPr id="7" name="Picture 6"/>
            <p:cNvPicPr>
              <a:picLocks noChangeAspect="1"/>
            </p:cNvPicPr>
            <p:nvPr/>
          </p:nvPicPr>
          <p:blipFill>
            <a:blip r:embed="rId2"/>
            <a:stretch>
              <a:fillRect/>
            </a:stretch>
          </p:blipFill>
          <p:spPr>
            <a:xfrm>
              <a:off x="1457889" y="1183061"/>
              <a:ext cx="6278655" cy="5380781"/>
            </a:xfrm>
            <a:prstGeom prst="rect">
              <a:avLst/>
            </a:prstGeom>
          </p:spPr>
        </p:pic>
        <p:sp>
          <p:nvSpPr>
            <p:cNvPr id="9" name="Oval 8"/>
            <p:cNvSpPr/>
            <p:nvPr/>
          </p:nvSpPr>
          <p:spPr>
            <a:xfrm>
              <a:off x="4960002" y="5690106"/>
              <a:ext cx="1808351" cy="2470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6" name="TextBox 5"/>
          <p:cNvSpPr txBox="1"/>
          <p:nvPr/>
        </p:nvSpPr>
        <p:spPr>
          <a:xfrm>
            <a:off x="349622" y="6436660"/>
            <a:ext cx="6893859" cy="461665"/>
          </a:xfrm>
          <a:prstGeom prst="rect">
            <a:avLst/>
          </a:prstGeom>
          <a:noFill/>
          <a:ln>
            <a:solidFill>
              <a:srgbClr val="070C13"/>
            </a:solidFill>
          </a:ln>
        </p:spPr>
        <p:txBody>
          <a:bodyPr wrap="square" rtlCol="0">
            <a:spAutoFit/>
          </a:bodyPr>
          <a:lstStyle/>
          <a:p>
            <a:r>
              <a:rPr lang="en-US" sz="2400" b="1" dirty="0"/>
              <a:t>careeronestop.org – National Directory </a:t>
            </a:r>
          </a:p>
        </p:txBody>
      </p:sp>
    </p:spTree>
    <p:extLst>
      <p:ext uri="{BB962C8B-B14F-4D97-AF65-F5344CB8AC3E}">
        <p14:creationId xmlns:p14="http://schemas.microsoft.com/office/powerpoint/2010/main" val="3865810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24636" y="224118"/>
            <a:ext cx="6893859" cy="461665"/>
          </a:xfrm>
          <a:prstGeom prst="rect">
            <a:avLst/>
          </a:prstGeom>
          <a:noFill/>
          <a:ln>
            <a:solidFill>
              <a:srgbClr val="070C13"/>
            </a:solidFill>
          </a:ln>
        </p:spPr>
        <p:txBody>
          <a:bodyPr wrap="square" rtlCol="0">
            <a:spAutoFit/>
          </a:bodyPr>
          <a:lstStyle/>
          <a:p>
            <a:pPr algn="ctr"/>
            <a:r>
              <a:rPr lang="en-US" sz="2400" b="1" dirty="0"/>
              <a:t>EmployFlorida.com</a:t>
            </a:r>
          </a:p>
        </p:txBody>
      </p:sp>
      <p:sp>
        <p:nvSpPr>
          <p:cNvPr id="6" name="TextBox 5"/>
          <p:cNvSpPr txBox="1"/>
          <p:nvPr/>
        </p:nvSpPr>
        <p:spPr>
          <a:xfrm>
            <a:off x="349622" y="6436660"/>
            <a:ext cx="6893859" cy="461665"/>
          </a:xfrm>
          <a:prstGeom prst="rect">
            <a:avLst/>
          </a:prstGeom>
          <a:noFill/>
          <a:ln>
            <a:solidFill>
              <a:srgbClr val="070C13"/>
            </a:solidFill>
          </a:ln>
        </p:spPr>
        <p:txBody>
          <a:bodyPr wrap="square" rtlCol="0">
            <a:spAutoFit/>
          </a:bodyPr>
          <a:lstStyle/>
          <a:p>
            <a:r>
              <a:rPr lang="en-US" sz="2400" b="1" dirty="0"/>
              <a:t>Servicelocator.org – National Directory </a:t>
            </a:r>
          </a:p>
        </p:txBody>
      </p:sp>
      <p:pic>
        <p:nvPicPr>
          <p:cNvPr id="2" name="Picture 1"/>
          <p:cNvPicPr>
            <a:picLocks noChangeAspect="1"/>
          </p:cNvPicPr>
          <p:nvPr/>
        </p:nvPicPr>
        <p:blipFill>
          <a:blip r:embed="rId3"/>
          <a:stretch>
            <a:fillRect/>
          </a:stretch>
        </p:blipFill>
        <p:spPr>
          <a:xfrm>
            <a:off x="587819" y="1012762"/>
            <a:ext cx="7650746" cy="5423898"/>
          </a:xfrm>
          <a:prstGeom prst="rect">
            <a:avLst/>
          </a:prstGeom>
        </p:spPr>
      </p:pic>
      <p:pic>
        <p:nvPicPr>
          <p:cNvPr id="3" name="Picture 2"/>
          <p:cNvPicPr>
            <a:picLocks noChangeAspect="1"/>
          </p:cNvPicPr>
          <p:nvPr/>
        </p:nvPicPr>
        <p:blipFill>
          <a:blip r:embed="rId4"/>
          <a:stretch>
            <a:fillRect/>
          </a:stretch>
        </p:blipFill>
        <p:spPr>
          <a:xfrm>
            <a:off x="349622" y="1181093"/>
            <a:ext cx="8293574" cy="4928588"/>
          </a:xfrm>
          <a:prstGeom prst="rect">
            <a:avLst/>
          </a:prstGeom>
        </p:spPr>
      </p:pic>
    </p:spTree>
    <p:extLst>
      <p:ext uri="{BB962C8B-B14F-4D97-AF65-F5344CB8AC3E}">
        <p14:creationId xmlns:p14="http://schemas.microsoft.com/office/powerpoint/2010/main" val="57959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4876800"/>
            <a:ext cx="3041651" cy="148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5486400" y="5029200"/>
            <a:ext cx="2829963" cy="1295400"/>
          </a:xfrm>
          <a:prstGeom prst="roundRect">
            <a:avLst/>
          </a:prstGeom>
          <a:noFill/>
          <a:ln>
            <a:solidFill>
              <a:srgbClr val="0FB1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Georgia" panose="02040502050405020303" pitchFamily="18" charset="0"/>
              </a:rPr>
              <a:t>761 North 20th Street</a:t>
            </a:r>
          </a:p>
          <a:p>
            <a:pPr algn="ctr"/>
            <a:r>
              <a:rPr lang="en-US" sz="2000" dirty="0">
                <a:solidFill>
                  <a:schemeClr val="tx1"/>
                </a:solidFill>
                <a:latin typeface="Georgia" panose="02040502050405020303" pitchFamily="18" charset="0"/>
              </a:rPr>
              <a:t>DeFuniak Springs</a:t>
            </a:r>
          </a:p>
          <a:p>
            <a:pPr algn="ctr"/>
            <a:r>
              <a:rPr lang="en-US" sz="2000" dirty="0">
                <a:solidFill>
                  <a:schemeClr val="tx1"/>
                </a:solidFill>
                <a:latin typeface="Georgia" panose="02040502050405020303" pitchFamily="18" charset="0"/>
              </a:rPr>
              <a:t>850.892.1240 </a:t>
            </a:r>
          </a:p>
          <a:p>
            <a:pPr algn="ctr"/>
            <a:r>
              <a:rPr lang="en-US" sz="2000" dirty="0">
                <a:solidFill>
                  <a:schemeClr val="tx1"/>
                </a:solidFill>
                <a:latin typeface="Georgia" panose="02040502050405020303" pitchFamily="18" charset="0"/>
              </a:rPr>
              <a:t>ext. 5167</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2931"/>
            <a:ext cx="2667000" cy="1222469"/>
          </a:xfrm>
          <a:prstGeom prst="rect">
            <a:avLst/>
          </a:prstGeom>
        </p:spPr>
      </p:pic>
      <p:sp>
        <p:nvSpPr>
          <p:cNvPr id="3" name="TextBox 2"/>
          <p:cNvSpPr txBox="1"/>
          <p:nvPr/>
        </p:nvSpPr>
        <p:spPr>
          <a:xfrm>
            <a:off x="3581400" y="533400"/>
            <a:ext cx="5410200" cy="381000"/>
          </a:xfrm>
          <a:prstGeom prst="rect">
            <a:avLst/>
          </a:prstGeom>
          <a:noFill/>
        </p:spPr>
        <p:txBody>
          <a:bodyPr wrap="square" rtlCol="0">
            <a:spAutoFit/>
          </a:bodyPr>
          <a:lstStyle/>
          <a:p>
            <a:r>
              <a:rPr lang="en-US" dirty="0">
                <a:solidFill>
                  <a:schemeClr val="bg1"/>
                </a:solidFill>
              </a:rPr>
              <a:t>CareerSourceOkaloosaWalton.com</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189294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0805" y="533400"/>
            <a:ext cx="7013196" cy="381000"/>
          </a:xfrm>
        </p:spPr>
        <p:txBody>
          <a:bodyPr/>
          <a:lstStyle/>
          <a:p>
            <a:r>
              <a:rPr lang="en-US" dirty="0">
                <a:solidFill>
                  <a:schemeClr val="tx1"/>
                </a:solidFill>
                <a:latin typeface="Georgia" pitchFamily="18" charset="0"/>
              </a:rPr>
              <a:t>	</a:t>
            </a:r>
            <a:r>
              <a:rPr lang="en-US" b="1" dirty="0">
                <a:latin typeface="Georgia" pitchFamily="18" charset="0"/>
              </a:rPr>
              <a:t>Real Time Intelligence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2961905" cy="1390476"/>
          </a:xfrm>
          <a:prstGeom prst="rect">
            <a:avLst/>
          </a:prstGeom>
        </p:spPr>
      </p:pic>
      <p:pic>
        <p:nvPicPr>
          <p:cNvPr id="6" name="Picture 5">
            <a:extLst>
              <a:ext uri="{FF2B5EF4-FFF2-40B4-BE49-F238E27FC236}">
                <a16:creationId xmlns:a16="http://schemas.microsoft.com/office/drawing/2014/main" id="{DD5D1ADC-DB6F-4413-A4FC-4FB47B35BC03}"/>
              </a:ext>
            </a:extLst>
          </p:cNvPr>
          <p:cNvPicPr>
            <a:picLocks noChangeAspect="1"/>
          </p:cNvPicPr>
          <p:nvPr/>
        </p:nvPicPr>
        <p:blipFill>
          <a:blip r:embed="rId4"/>
          <a:stretch>
            <a:fillRect/>
          </a:stretch>
        </p:blipFill>
        <p:spPr>
          <a:xfrm>
            <a:off x="1814679" y="914400"/>
            <a:ext cx="5143926" cy="5559050"/>
          </a:xfrm>
          <a:prstGeom prst="rect">
            <a:avLst/>
          </a:prstGeom>
        </p:spPr>
      </p:pic>
      <p:pic>
        <p:nvPicPr>
          <p:cNvPr id="5" name="Picture 4">
            <a:extLst>
              <a:ext uri="{FF2B5EF4-FFF2-40B4-BE49-F238E27FC236}">
                <a16:creationId xmlns:a16="http://schemas.microsoft.com/office/drawing/2014/main" id="{30A7557C-99D8-4813-AF51-009B71A7BC3B}"/>
              </a:ext>
            </a:extLst>
          </p:cNvPr>
          <p:cNvPicPr>
            <a:picLocks noChangeAspect="1"/>
          </p:cNvPicPr>
          <p:nvPr/>
        </p:nvPicPr>
        <p:blipFill>
          <a:blip r:embed="rId5"/>
          <a:stretch>
            <a:fillRect/>
          </a:stretch>
        </p:blipFill>
        <p:spPr>
          <a:xfrm>
            <a:off x="217251" y="1847676"/>
            <a:ext cx="8338782" cy="4592782"/>
          </a:xfrm>
          <a:prstGeom prst="rect">
            <a:avLst/>
          </a:prstGeom>
        </p:spPr>
      </p:pic>
    </p:spTree>
    <p:extLst>
      <p:ext uri="{BB962C8B-B14F-4D97-AF65-F5344CB8AC3E}">
        <p14:creationId xmlns:p14="http://schemas.microsoft.com/office/powerpoint/2010/main" val="321558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0805" y="533400"/>
            <a:ext cx="7013196" cy="381000"/>
          </a:xfrm>
        </p:spPr>
        <p:txBody>
          <a:bodyPr/>
          <a:lstStyle/>
          <a:p>
            <a:r>
              <a:rPr lang="en-US" dirty="0">
                <a:solidFill>
                  <a:schemeClr val="tx1"/>
                </a:solidFill>
                <a:latin typeface="Georgia" pitchFamily="18" charset="0"/>
              </a:rPr>
              <a:t>	</a:t>
            </a:r>
            <a:r>
              <a:rPr lang="en-US" b="1" dirty="0">
                <a:latin typeface="Georgia" pitchFamily="18" charset="0"/>
              </a:rPr>
              <a:t>CareerSourceOkaloosaWalton.com</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2961905" cy="1390476"/>
          </a:xfrm>
          <a:prstGeom prst="rect">
            <a:avLst/>
          </a:prstGeom>
        </p:spPr>
      </p:pic>
      <p:pic>
        <p:nvPicPr>
          <p:cNvPr id="8" name="Picture 2" descr="C:\Users\TCowan\AppData\Local\Microsoft\Windows\INetCache\Content.Outlook\C8EF4EHD\IMG_086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524000"/>
            <a:ext cx="7772400" cy="48196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923D876-F8D5-4CDE-A1FC-E0828BF219F3}"/>
              </a:ext>
            </a:extLst>
          </p:cNvPr>
          <p:cNvPicPr>
            <a:picLocks noChangeAspect="1"/>
          </p:cNvPicPr>
          <p:nvPr/>
        </p:nvPicPr>
        <p:blipFill>
          <a:blip r:embed="rId5"/>
          <a:stretch>
            <a:fillRect/>
          </a:stretch>
        </p:blipFill>
        <p:spPr>
          <a:xfrm>
            <a:off x="1131057" y="2547652"/>
            <a:ext cx="3249873" cy="4394715"/>
          </a:xfrm>
          <a:prstGeom prst="rect">
            <a:avLst/>
          </a:prstGeom>
        </p:spPr>
      </p:pic>
    </p:spTree>
    <p:extLst>
      <p:ext uri="{BB962C8B-B14F-4D97-AF65-F5344CB8AC3E}">
        <p14:creationId xmlns:p14="http://schemas.microsoft.com/office/powerpoint/2010/main" val="105957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2706" y="-71719"/>
            <a:ext cx="7969624" cy="7478970"/>
          </a:xfrm>
          <a:prstGeom prst="rect">
            <a:avLst/>
          </a:prstGeom>
          <a:noFill/>
        </p:spPr>
        <p:txBody>
          <a:bodyPr wrap="square" rtlCol="0">
            <a:spAutoFit/>
          </a:bodyPr>
          <a:lstStyle/>
          <a:p>
            <a:pPr algn="ctr"/>
            <a:r>
              <a:rPr lang="en-US" sz="3600" dirty="0"/>
              <a:t>Labor</a:t>
            </a:r>
          </a:p>
          <a:p>
            <a:pPr algn="ctr"/>
            <a:r>
              <a:rPr lang="en-US" sz="3600" dirty="0"/>
              <a:t>Market</a:t>
            </a:r>
          </a:p>
          <a:p>
            <a:pPr algn="ctr"/>
            <a:r>
              <a:rPr lang="en-US" sz="3600" dirty="0"/>
              <a:t>Information</a:t>
            </a:r>
          </a:p>
          <a:p>
            <a:pPr algn="ctr"/>
            <a:endParaRPr lang="en-US" sz="2400" dirty="0"/>
          </a:p>
          <a:p>
            <a:pPr algn="ctr"/>
            <a:r>
              <a:rPr lang="en-US" sz="2800" dirty="0"/>
              <a:t>Labor Market Information (LMI) could be described as the body of knowledge that reports information on the number of people employed or unemployed, unemployment rates, average wages, population, income, occupational projections and other economic variables. The LMI Department, through federal grants with the Bureau of Labor Statistics and the Employment and Training Administration, operates statistical programs to capture and report economic information.</a:t>
            </a:r>
            <a:br>
              <a:rPr lang="en-US" sz="2800" dirty="0"/>
            </a:br>
            <a:endParaRPr lang="en-US" sz="2800" dirty="0"/>
          </a:p>
        </p:txBody>
      </p:sp>
    </p:spTree>
    <p:extLst>
      <p:ext uri="{BB962C8B-B14F-4D97-AF65-F5344CB8AC3E}">
        <p14:creationId xmlns:p14="http://schemas.microsoft.com/office/powerpoint/2010/main" val="714570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2709" y="221638"/>
            <a:ext cx="7969624" cy="5632311"/>
          </a:xfrm>
          <a:prstGeom prst="rect">
            <a:avLst/>
          </a:prstGeom>
          <a:noFill/>
        </p:spPr>
        <p:txBody>
          <a:bodyPr wrap="square" rtlCol="0">
            <a:spAutoFit/>
          </a:bodyPr>
          <a:lstStyle/>
          <a:p>
            <a:pPr algn="ctr"/>
            <a:r>
              <a:rPr lang="en-US" sz="7200" dirty="0"/>
              <a:t>LMI… You</a:t>
            </a:r>
          </a:p>
          <a:p>
            <a:pPr algn="ctr"/>
            <a:endParaRPr lang="en-US" sz="3600" dirty="0"/>
          </a:p>
          <a:p>
            <a:r>
              <a:rPr lang="en-US" sz="3600" dirty="0"/>
              <a:t>Is this a growing career field?</a:t>
            </a:r>
          </a:p>
          <a:p>
            <a:endParaRPr lang="en-US" sz="3600" dirty="0"/>
          </a:p>
          <a:p>
            <a:r>
              <a:rPr lang="en-US" sz="3600" dirty="0"/>
              <a:t>Where are the jobs?</a:t>
            </a:r>
          </a:p>
          <a:p>
            <a:endParaRPr lang="en-US" sz="3600" dirty="0"/>
          </a:p>
          <a:p>
            <a:r>
              <a:rPr lang="en-US" sz="3600" dirty="0"/>
              <a:t>What does it pay?</a:t>
            </a:r>
          </a:p>
          <a:p>
            <a:endParaRPr lang="en-US" sz="3600" dirty="0"/>
          </a:p>
          <a:p>
            <a:r>
              <a:rPr lang="en-US" sz="3600" dirty="0"/>
              <a:t>Do I need training or certifications? </a:t>
            </a:r>
          </a:p>
        </p:txBody>
      </p:sp>
    </p:spTree>
    <p:extLst>
      <p:ext uri="{BB962C8B-B14F-4D97-AF65-F5344CB8AC3E}">
        <p14:creationId xmlns:p14="http://schemas.microsoft.com/office/powerpoint/2010/main" val="3322698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1674" y="221638"/>
            <a:ext cx="7969624" cy="5632311"/>
          </a:xfrm>
          <a:prstGeom prst="rect">
            <a:avLst/>
          </a:prstGeom>
          <a:noFill/>
        </p:spPr>
        <p:txBody>
          <a:bodyPr wrap="square" rtlCol="0">
            <a:spAutoFit/>
          </a:bodyPr>
          <a:lstStyle/>
          <a:p>
            <a:pPr algn="ctr"/>
            <a:r>
              <a:rPr lang="en-US" sz="7200" dirty="0"/>
              <a:t>LMI…Them</a:t>
            </a:r>
          </a:p>
          <a:p>
            <a:pPr algn="ctr"/>
            <a:endParaRPr lang="en-US" sz="3600" dirty="0"/>
          </a:p>
          <a:p>
            <a:r>
              <a:rPr lang="en-US" sz="3600" dirty="0"/>
              <a:t>What is the local area profile?</a:t>
            </a:r>
          </a:p>
          <a:p>
            <a:endParaRPr lang="en-US" sz="3600" dirty="0"/>
          </a:p>
          <a:p>
            <a:r>
              <a:rPr lang="en-US" sz="3600" dirty="0"/>
              <a:t>Where is the labor force?</a:t>
            </a:r>
          </a:p>
          <a:p>
            <a:endParaRPr lang="en-US" sz="3600" dirty="0"/>
          </a:p>
          <a:p>
            <a:r>
              <a:rPr lang="en-US" sz="3600" dirty="0"/>
              <a:t>What should we pay?</a:t>
            </a:r>
          </a:p>
          <a:p>
            <a:endParaRPr lang="en-US" sz="3600" dirty="0"/>
          </a:p>
          <a:p>
            <a:r>
              <a:rPr lang="en-US" sz="3600" dirty="0"/>
              <a:t>Is the Training capacity in place? </a:t>
            </a:r>
          </a:p>
        </p:txBody>
      </p:sp>
      <p:sp>
        <p:nvSpPr>
          <p:cNvPr id="3" name="TextBox 2"/>
          <p:cNvSpPr txBox="1"/>
          <p:nvPr/>
        </p:nvSpPr>
        <p:spPr>
          <a:xfrm>
            <a:off x="1264019" y="6024282"/>
            <a:ext cx="6624918" cy="369332"/>
          </a:xfrm>
          <a:prstGeom prst="rect">
            <a:avLst/>
          </a:prstGeom>
          <a:noFill/>
          <a:ln w="22225">
            <a:solidFill>
              <a:srgbClr val="070C13"/>
            </a:solidFill>
          </a:ln>
        </p:spPr>
        <p:txBody>
          <a:bodyPr wrap="square" rtlCol="0">
            <a:spAutoFit/>
          </a:bodyPr>
          <a:lstStyle/>
          <a:p>
            <a:pPr algn="ctr"/>
            <a:r>
              <a:rPr lang="en-US" dirty="0">
                <a:solidFill>
                  <a:srgbClr val="070C13"/>
                </a:solidFill>
              </a:rPr>
              <a:t>TAP Survey for Economic Development Council</a:t>
            </a:r>
          </a:p>
        </p:txBody>
      </p:sp>
    </p:spTree>
    <p:extLst>
      <p:ext uri="{BB962C8B-B14F-4D97-AF65-F5344CB8AC3E}">
        <p14:creationId xmlns:p14="http://schemas.microsoft.com/office/powerpoint/2010/main" val="2699813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5350" y="990601"/>
            <a:ext cx="8023479" cy="5362596"/>
          </a:xfrm>
          <a:prstGeom prst="rect">
            <a:avLst/>
          </a:prstGeom>
        </p:spPr>
      </p:pic>
    </p:spTree>
    <p:extLst>
      <p:ext uri="{BB962C8B-B14F-4D97-AF65-F5344CB8AC3E}">
        <p14:creationId xmlns:p14="http://schemas.microsoft.com/office/powerpoint/2010/main" val="2914152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43233" y="1479176"/>
            <a:ext cx="8276436" cy="4984377"/>
          </a:xfrm>
          <a:prstGeom prst="rect">
            <a:avLst/>
          </a:prstGeom>
        </p:spPr>
      </p:pic>
    </p:spTree>
    <p:extLst>
      <p:ext uri="{BB962C8B-B14F-4D97-AF65-F5344CB8AC3E}">
        <p14:creationId xmlns:p14="http://schemas.microsoft.com/office/powerpoint/2010/main" val="2936129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3411" y="1086108"/>
            <a:ext cx="7548283" cy="5771892"/>
          </a:xfrm>
          <a:prstGeom prst="rect">
            <a:avLst/>
          </a:prstGeom>
        </p:spPr>
      </p:pic>
      <p:pic>
        <p:nvPicPr>
          <p:cNvPr id="3" name="Picture 2"/>
          <p:cNvPicPr>
            <a:picLocks noChangeAspect="1"/>
          </p:cNvPicPr>
          <p:nvPr/>
        </p:nvPicPr>
        <p:blipFill>
          <a:blip r:embed="rId3"/>
          <a:stretch>
            <a:fillRect/>
          </a:stretch>
        </p:blipFill>
        <p:spPr>
          <a:xfrm>
            <a:off x="2818765" y="656143"/>
            <a:ext cx="5944872" cy="955783"/>
          </a:xfrm>
          <a:prstGeom prst="rect">
            <a:avLst/>
          </a:prstGeom>
        </p:spPr>
      </p:pic>
    </p:spTree>
    <p:extLst>
      <p:ext uri="{BB962C8B-B14F-4D97-AF65-F5344CB8AC3E}">
        <p14:creationId xmlns:p14="http://schemas.microsoft.com/office/powerpoint/2010/main" val="3254449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13903" y="958578"/>
            <a:ext cx="8651834" cy="5540834"/>
          </a:xfrm>
          <a:prstGeom prst="rect">
            <a:avLst/>
          </a:prstGeom>
        </p:spPr>
      </p:pic>
    </p:spTree>
    <p:extLst>
      <p:ext uri="{BB962C8B-B14F-4D97-AF65-F5344CB8AC3E}">
        <p14:creationId xmlns:p14="http://schemas.microsoft.com/office/powerpoint/2010/main" val="1910251317"/>
      </p:ext>
    </p:extLst>
  </p:cSld>
  <p:clrMapOvr>
    <a:masterClrMapping/>
  </p:clrMapOvr>
</p:sld>
</file>

<file path=ppt/theme/theme1.xml><?xml version="1.0" encoding="utf-8"?>
<a:theme xmlns:a="http://schemas.openxmlformats.org/drawingml/2006/main" name="Office Theme">
  <a:themeElements>
    <a:clrScheme name="CareerSource">
      <a:dk1>
        <a:srgbClr val="0D76BD"/>
      </a:dk1>
      <a:lt1>
        <a:srgbClr val="FFFFFF"/>
      </a:lt1>
      <a:dk2>
        <a:srgbClr val="FFFFFF"/>
      </a:dk2>
      <a:lt2>
        <a:srgbClr val="54B94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MI Template test" id="{65BECF65-72A5-480E-B810-D4EFB9F78019}" vid="{47D67CC0-B28E-4160-919D-90753289B1A6}"/>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539094F7675F4C9472ADA00464F16E" ma:contentTypeVersion="0" ma:contentTypeDescription="Create a new document." ma:contentTypeScope="" ma:versionID="1ff412293436175f9a6e4b7d15991bc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FCDE915-F3A0-4A45-9BB0-A62EC5C3D9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B8FB0E1-B5D5-4C87-8B4E-41F271E6EB38}">
  <ds:schemaRefs>
    <ds:schemaRef ds:uri="http://schemas.microsoft.com/sharepoint/v3/contenttype/forms"/>
  </ds:schemaRefs>
</ds:datastoreItem>
</file>

<file path=customXml/itemProps3.xml><?xml version="1.0" encoding="utf-8"?>
<ds:datastoreItem xmlns:ds="http://schemas.openxmlformats.org/officeDocument/2006/customXml" ds:itemID="{1F492171-2892-4D5E-B9F9-DFB084384048}">
  <ds:schemaRefs>
    <ds:schemaRef ds:uri="http://schemas.microsoft.com/office/2006/metadata/properties"/>
    <ds:schemaRef ds:uri="http://schemas.microsoft.com/office/2006/documentManagement/types"/>
    <ds:schemaRef ds:uri="http://purl.org/dc/elements/1.1/"/>
    <ds:schemaRef ds:uri="http://www.w3.org/XML/1998/namespace"/>
    <ds:schemaRef ds:uri="http://purl.org/dc/dcmitype/"/>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LMI Template test</Template>
  <TotalTime>1480</TotalTime>
  <Words>213</Words>
  <Application>Microsoft Office PowerPoint</Application>
  <PresentationFormat>On-screen Show (4:3)</PresentationFormat>
  <Paragraphs>48</Paragraphs>
  <Slides>21</Slides>
  <Notes>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21</vt:i4>
      </vt:variant>
    </vt:vector>
  </HeadingPairs>
  <TitlesOfParts>
    <vt:vector size="27" baseType="lpstr">
      <vt:lpstr>Arial</vt:lpstr>
      <vt:lpstr>Calibri</vt:lpstr>
      <vt:lpstr>Georgia</vt:lpstr>
      <vt:lpstr>Office Theme</vt:lpstr>
      <vt:lpstr>3_Office Theme</vt:lpstr>
      <vt:lpstr>4_Office Theme</vt:lpstr>
      <vt:lpstr>Veteran  Services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Real Time Intelligence</vt:lpstr>
      <vt:lpstr> CareerSourceOkaloosaWalton.com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Cowan</dc:creator>
  <cp:lastModifiedBy>Terry Cowan</cp:lastModifiedBy>
  <cp:revision>27</cp:revision>
  <cp:lastPrinted>2017-09-13T11:09:02Z</cp:lastPrinted>
  <dcterms:created xsi:type="dcterms:W3CDTF">2017-02-21T15:20:07Z</dcterms:created>
  <dcterms:modified xsi:type="dcterms:W3CDTF">2019-03-18T18:32:27Z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0x0101007A539094F7675F4C9472ADA00464F16E</vt:lpwstr>
  </property>
</Properties>
</file>